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67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Avonserver\accounting\Rates\Consumption&amp;RateCalc-ver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2000" dirty="0"/>
              <a:t>Average Residential Water and Sewer Rates</a:t>
            </a:r>
          </a:p>
          <a:p>
            <a:pPr>
              <a:defRPr/>
            </a:pPr>
            <a:r>
              <a:rPr lang="en-US" sz="1400" dirty="0"/>
              <a:t>2009 Ohio EPA Rate Survey</a:t>
            </a:r>
          </a:p>
        </c:rich>
      </c:tx>
      <c:layout/>
    </c:title>
    <c:plotArea>
      <c:layout/>
      <c:barChart>
        <c:barDir val="col"/>
        <c:grouping val="stacked"/>
        <c:ser>
          <c:idx val="0"/>
          <c:order val="0"/>
          <c:tx>
            <c:strRef>
              <c:f>TablesForPresentation!$B$58</c:f>
              <c:strCache>
                <c:ptCount val="1"/>
                <c:pt idx="0">
                  <c:v>Water</c:v>
                </c:pt>
              </c:strCache>
            </c:strRef>
          </c:tx>
          <c:cat>
            <c:strRef>
              <c:f>TablesForPresentation!$A$59:$A$68</c:f>
              <c:strCache>
                <c:ptCount val="10"/>
                <c:pt idx="0">
                  <c:v>Avon Lake Existing</c:v>
                </c:pt>
                <c:pt idx="1">
                  <c:v>Avon Lake - Proposed</c:v>
                </c:pt>
                <c:pt idx="2">
                  <c:v>Bay Village</c:v>
                </c:pt>
                <c:pt idx="3">
                  <c:v>Lorain</c:v>
                </c:pt>
                <c:pt idx="4">
                  <c:v>Cleveland</c:v>
                </c:pt>
                <c:pt idx="5">
                  <c:v>Amherst</c:v>
                </c:pt>
                <c:pt idx="6">
                  <c:v>North Olmsted</c:v>
                </c:pt>
                <c:pt idx="7">
                  <c:v>Elyria</c:v>
                </c:pt>
                <c:pt idx="8">
                  <c:v>Vermilion</c:v>
                </c:pt>
                <c:pt idx="9">
                  <c:v>Oberlin</c:v>
                </c:pt>
              </c:strCache>
            </c:strRef>
          </c:cat>
          <c:val>
            <c:numRef>
              <c:f>TablesForPresentation!$B$59:$B$68</c:f>
              <c:numCache>
                <c:formatCode>_("$"* #,##0_);_("$"* \(#,##0\);_("$"* "-"??_);_(@_)</c:formatCode>
                <c:ptCount val="10"/>
                <c:pt idx="0">
                  <c:v>133</c:v>
                </c:pt>
                <c:pt idx="1">
                  <c:v>138</c:v>
                </c:pt>
                <c:pt idx="2">
                  <c:v>401</c:v>
                </c:pt>
                <c:pt idx="3">
                  <c:v>199</c:v>
                </c:pt>
                <c:pt idx="4">
                  <c:v>283</c:v>
                </c:pt>
                <c:pt idx="5">
                  <c:v>372</c:v>
                </c:pt>
                <c:pt idx="6">
                  <c:v>415</c:v>
                </c:pt>
                <c:pt idx="7">
                  <c:v>363</c:v>
                </c:pt>
                <c:pt idx="8">
                  <c:v>433</c:v>
                </c:pt>
                <c:pt idx="9">
                  <c:v>787</c:v>
                </c:pt>
              </c:numCache>
            </c:numRef>
          </c:val>
        </c:ser>
        <c:ser>
          <c:idx val="1"/>
          <c:order val="1"/>
          <c:tx>
            <c:strRef>
              <c:f>TablesForPresentation!$C$58</c:f>
              <c:strCache>
                <c:ptCount val="1"/>
                <c:pt idx="0">
                  <c:v>Sewer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TablesForPresentation!$A$59:$A$68</c:f>
              <c:strCache>
                <c:ptCount val="10"/>
                <c:pt idx="0">
                  <c:v>Avon Lake Existing</c:v>
                </c:pt>
                <c:pt idx="1">
                  <c:v>Avon Lake - Proposed</c:v>
                </c:pt>
                <c:pt idx="2">
                  <c:v>Bay Village</c:v>
                </c:pt>
                <c:pt idx="3">
                  <c:v>Lorain</c:v>
                </c:pt>
                <c:pt idx="4">
                  <c:v>Cleveland</c:v>
                </c:pt>
                <c:pt idx="5">
                  <c:v>Amherst</c:v>
                </c:pt>
                <c:pt idx="6">
                  <c:v>North Olmsted</c:v>
                </c:pt>
                <c:pt idx="7">
                  <c:v>Elyria</c:v>
                </c:pt>
                <c:pt idx="8">
                  <c:v>Vermilion</c:v>
                </c:pt>
                <c:pt idx="9">
                  <c:v>Oberlin</c:v>
                </c:pt>
              </c:strCache>
            </c:strRef>
          </c:cat>
          <c:val>
            <c:numRef>
              <c:f>TablesForPresentation!$C$59:$C$68</c:f>
              <c:numCache>
                <c:formatCode>_("$"* #,##0_);_("$"* \(#,##0\);_("$"* "-"??_);_(@_)</c:formatCode>
                <c:ptCount val="10"/>
                <c:pt idx="0">
                  <c:v>236</c:v>
                </c:pt>
                <c:pt idx="1">
                  <c:v>328</c:v>
                </c:pt>
                <c:pt idx="2">
                  <c:v>210</c:v>
                </c:pt>
                <c:pt idx="3">
                  <c:v>497</c:v>
                </c:pt>
                <c:pt idx="4">
                  <c:v>462</c:v>
                </c:pt>
                <c:pt idx="5">
                  <c:v>465</c:v>
                </c:pt>
                <c:pt idx="6">
                  <c:v>495</c:v>
                </c:pt>
                <c:pt idx="7">
                  <c:v>643</c:v>
                </c:pt>
                <c:pt idx="8">
                  <c:v>631</c:v>
                </c:pt>
                <c:pt idx="9">
                  <c:v>738</c:v>
                </c:pt>
              </c:numCache>
            </c:numRef>
          </c:val>
        </c:ser>
        <c:overlap val="100"/>
        <c:axId val="85330560"/>
        <c:axId val="85336448"/>
      </c:barChart>
      <c:catAx>
        <c:axId val="85330560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5336448"/>
        <c:crosses val="autoZero"/>
        <c:auto val="1"/>
        <c:lblAlgn val="ctr"/>
        <c:lblOffset val="100"/>
      </c:catAx>
      <c:valAx>
        <c:axId val="85336448"/>
        <c:scaling>
          <c:orientation val="minMax"/>
        </c:scaling>
        <c:axPos val="l"/>
        <c:majorGridlines/>
        <c:numFmt formatCode="_(&quot;$&quot;* #,##0_);_(&quot;$&quot;* \(#,##0\);_(&quot;$&quot;* &quot;-&quot;??_);_(@_)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533056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CAE4D2B-F36B-43E5-B1A4-2C5D726BDE31}" type="datetimeFigureOut">
              <a:rPr lang="en-US" smtClean="0"/>
              <a:pPr/>
              <a:t>12/23/2010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D1902FC-530A-4379-B460-7FA7CA00CA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2214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5737D-0F5E-4970-BF5E-BE96BACED948}" type="datetimeFigureOut">
              <a:rPr lang="en-US" smtClean="0"/>
              <a:pPr/>
              <a:t>12/23/2010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AD57E6-5202-43FE-8BCF-C216F01B4A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9755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352800"/>
            <a:ext cx="6705600" cy="2667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FE406-E01B-4B85-AF13-C3D85B7BC470}" type="datetime1">
              <a:rPr lang="en-US" smtClean="0"/>
              <a:pPr/>
              <a:t>12/23/2010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402EECB9-CCEA-42CC-BA27-9C9A12EB15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60953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314EB-EC74-4E6B-AEE2-45D7A146B575}" type="datetime1">
              <a:rPr lang="en-US" smtClean="0"/>
              <a:pPr/>
              <a:t>12/23/2010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ECB9-CCEA-42CC-BA27-9C9A12EB15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79128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7A3FB-4642-4AF4-8076-B5518A0D79EE}" type="datetime1">
              <a:rPr lang="en-US" smtClean="0"/>
              <a:pPr/>
              <a:t>12/23/2010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ECB9-CCEA-42CC-BA27-9C9A12EB15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55892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B1D9-3159-47DB-90BF-7C751061E645}" type="datetime1">
              <a:rPr lang="en-US" smtClean="0"/>
              <a:pPr/>
              <a:t>12/23/2010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402EECB9-CCEA-42CC-BA27-9C9A12EB15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06464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C63A0-2378-40A1-AFB3-9A76AB7AE6DB}" type="datetime1">
              <a:rPr lang="en-US" smtClean="0"/>
              <a:pPr/>
              <a:t>12/23/2010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402EECB9-CCEA-42CC-BA27-9C9A12EB15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4761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DBBD7-0131-4359-B2F4-2A45C0B1FEE9}" type="datetime1">
              <a:rPr lang="en-US" smtClean="0"/>
              <a:pPr/>
              <a:t>12/23/2010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402EECB9-CCEA-42CC-BA27-9C9A12EB15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38740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7EC2-45E7-427C-A27B-922730BEA8B2}" type="datetime1">
              <a:rPr lang="en-US" smtClean="0"/>
              <a:pPr/>
              <a:t>12/23/2010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402EECB9-CCEA-42CC-BA27-9C9A12EB15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37062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F3739-7B7A-41CB-82A6-F9868F5BC10F}" type="datetime1">
              <a:rPr lang="en-US" smtClean="0"/>
              <a:pPr/>
              <a:t>12/23/2010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402EECB9-CCEA-42CC-BA27-9C9A12EB15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40050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30B30-E134-4E7C-9388-3DD1B67E7D02}" type="datetime1">
              <a:rPr lang="en-US" smtClean="0"/>
              <a:pPr/>
              <a:t>12/23/2010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ECB9-CCEA-42CC-BA27-9C9A12EB15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85460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B4139-9E88-4F9D-AEE9-8A38631AB26C}" type="datetime1">
              <a:rPr lang="en-US" smtClean="0"/>
              <a:pPr/>
              <a:t>12/23/2010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ECB9-CCEA-42CC-BA27-9C9A12EB15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90464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06E43-9905-4E83-9768-23B5D6944BC5}" type="datetime1">
              <a:rPr lang="en-US" smtClean="0"/>
              <a:pPr/>
              <a:t>12/23/2010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ECB9-CCEA-42CC-BA27-9C9A12EB15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47847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2F9D3-E40A-4E54-9C05-A71C55E3C5B7}" type="datetime1">
              <a:rPr lang="en-US" smtClean="0"/>
              <a:pPr/>
              <a:t>12/23/2010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402EECB9-CCEA-42CC-BA27-9C9A12EB15A9}" type="slidenum">
              <a:rPr lang="en-US" smtClean="0"/>
              <a:pPr algn="r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579600"/>
            <a:ext cx="1219200" cy="121332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5080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3715933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Proposals to Change Water and Sewer Rates &amp; Rate Structure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86200"/>
            <a:ext cx="6477000" cy="2362200"/>
          </a:xfrm>
        </p:spPr>
        <p:txBody>
          <a:bodyPr>
            <a:normAutofit/>
          </a:bodyPr>
          <a:lstStyle/>
          <a:p>
            <a:r>
              <a:rPr lang="en-US" sz="2000" i="1" dirty="0" smtClean="0"/>
              <a:t>Presented to: </a:t>
            </a:r>
          </a:p>
          <a:p>
            <a:r>
              <a:rPr lang="en-US" dirty="0" smtClean="0"/>
              <a:t>Avon Lake Board of Municipal Utilities </a:t>
            </a:r>
          </a:p>
          <a:p>
            <a:r>
              <a:rPr lang="en-US" sz="1700" i="1" dirty="0" smtClean="0"/>
              <a:t>Presented by: </a:t>
            </a:r>
          </a:p>
          <a:p>
            <a:r>
              <a:rPr lang="en-US" sz="2600" dirty="0" smtClean="0"/>
              <a:t>Todd Danielson</a:t>
            </a:r>
          </a:p>
          <a:p>
            <a:r>
              <a:rPr lang="en-US" sz="2600" dirty="0" smtClean="0"/>
              <a:t>December 23, 2010</a:t>
            </a:r>
            <a:endParaRPr lang="en-US" sz="2600" dirty="0"/>
          </a:p>
        </p:txBody>
      </p:sp>
    </p:spTree>
    <p:extLst>
      <p:ext uri="{BB962C8B-B14F-4D97-AF65-F5344CB8AC3E}">
        <p14:creationId xmlns="" xmlns:p14="http://schemas.microsoft.com/office/powerpoint/2010/main" val="37390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Annual Water Bills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ECB9-CCEA-42CC-BA27-9C9A12EB15A9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54873" y="1066800"/>
          <a:ext cx="8736727" cy="434340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905322"/>
                <a:gridCol w="1408977"/>
                <a:gridCol w="1408977"/>
                <a:gridCol w="1302237"/>
                <a:gridCol w="1408977"/>
                <a:gridCol w="1302237"/>
              </a:tblGrid>
              <a:tr h="361950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Current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Phase I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Increase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Phase II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Increase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61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Residential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 $            96.72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 $          111.34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  14.62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  125.83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  14.49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61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Commercial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  222.18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 $          267.38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  45.19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  302.18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  34.80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61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Industrial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  473.71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  551.20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 $          77.49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  617.89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  66.69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61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/>
                        <a:t>Ind</a:t>
                      </a:r>
                      <a:r>
                        <a:rPr lang="en-US" sz="1800" u="none" strike="noStrike" dirty="0"/>
                        <a:t> - Monthly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13,648.86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15,163.89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 $    1,515.03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16,916.52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1,752.63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61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Bulk Contracts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578,612.94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653,838.32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75,225.37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 $  729,301.29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75,462.97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61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Schools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  482.17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  560.73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  78.56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 $          628.49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 $          67.76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61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Apartments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1,774.13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1,938.81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164.67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2,163.42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 $        224.61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61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err="1"/>
                        <a:t>Apts</a:t>
                      </a:r>
                      <a:r>
                        <a:rPr lang="en-US" sz="1800" u="none" strike="noStrike" dirty="0"/>
                        <a:t> - Monthly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1,166.83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1,367.24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200.41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1,535.26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 $        168.01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61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Condos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  176.33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  210.35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  34.02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  237.73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 $          27.38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61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Condos - Monthly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  802.64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  957.15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154.51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1,079.26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 $        122.11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619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/>
                        <a:t>City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4,305.84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4,867.62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  561.78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 $      5,429.40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 $        561.78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7931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Annual Sewer Bills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ECB9-CCEA-42CC-BA27-9C9A12EB15A9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04802" y="1143000"/>
          <a:ext cx="8686798" cy="4349593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445775"/>
                <a:gridCol w="1069144"/>
                <a:gridCol w="1069144"/>
                <a:gridCol w="988149"/>
                <a:gridCol w="1069144"/>
                <a:gridCol w="988149"/>
                <a:gridCol w="1069144"/>
                <a:gridCol w="988149"/>
              </a:tblGrid>
              <a:tr h="35108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Current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Phase 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Increase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Phase II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Increase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Phase III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Increase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510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Residential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    174.84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196.35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21.51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217.86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21.51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239.37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21.51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510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Commercial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    492.13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561.75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69.62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631.37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69.62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700.99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69.62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510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Industrial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1,757.04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2,018.46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  261.42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2,279.89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261.42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2,541.31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261.42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510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/>
                        <a:t>Ind - Monthly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75,350.86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86,761.57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11,410.71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98,172.28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11,410.71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109,582.99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11,410.71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510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Bulk Contracts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76,614.95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88,217.34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11,602.39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99,819.73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11,602.39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111,422.12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11,602.39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510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Schools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1,016.03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1,165.10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149.06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1,314.16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149.06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1,463.22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149.06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510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Apartments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4,560.69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5,247.24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686.55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5,933.79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686.55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6,620.34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686.55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510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/>
                        <a:t>Apts</a:t>
                      </a:r>
                      <a:r>
                        <a:rPr lang="en-US" sz="1600" u="none" strike="noStrike" dirty="0"/>
                        <a:t> - Monthly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2,564.92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2,938.84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373.92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3,312.76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  373.92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3,686.68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373.92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510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Condos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349.11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397.05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47.93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444.98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    47.93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492.91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47.93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48148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Condos - Monthly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3,262.05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3,741.68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479.62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4,221.30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479.62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4,700.93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479.62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510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City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208.84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235.50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26.66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262.17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26.66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    288.83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    26.66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3936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Total Water &amp; Sewer Bills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ECB9-CCEA-42CC-BA27-9C9A12EB15A9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3" y="1295405"/>
          <a:ext cx="8839198" cy="4191000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471139"/>
                <a:gridCol w="1087901"/>
                <a:gridCol w="1087901"/>
                <a:gridCol w="1005485"/>
                <a:gridCol w="1087901"/>
                <a:gridCol w="1005485"/>
                <a:gridCol w="1087901"/>
                <a:gridCol w="1005485"/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Current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Phase 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Incr.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Phase II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Incr.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Phase III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Incr.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Residential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    271.56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    307.69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36.13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343.69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36.00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365.20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21.51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Commercial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714.31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    829.12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  114.81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933.55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104.42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1,003.17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69.62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Industrial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2,230.75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2,569.67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  338.91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2,897.78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328.11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3,159.20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261.42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/>
                        <a:t>Ind</a:t>
                      </a:r>
                      <a:r>
                        <a:rPr lang="en-US" sz="1600" u="none" strike="noStrike" dirty="0"/>
                        <a:t> - Monthly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88,999.72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101,925.46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12,925.74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115,088.80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13,163.34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126,499.51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11,410.71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Schools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1,498.21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1,725.83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227.62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1,942.64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  216.82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2,091.71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149.06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Apartments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6,334.83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7,186.05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851.22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8,097.21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  911.16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8,783.76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686.55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/>
                        <a:t>Apts</a:t>
                      </a:r>
                      <a:r>
                        <a:rPr lang="en-US" sz="1600" u="none" strike="noStrike" dirty="0"/>
                        <a:t> - Monthly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3,731.75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4,306.08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574.33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4,848.02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  541.93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5,221.93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373.92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Condos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525.44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607.39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81.95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682.71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  75.31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    730.64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    47.93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Condos - </a:t>
                      </a:r>
                      <a:r>
                        <a:rPr lang="en-US" sz="1600" u="none" strike="noStrike" dirty="0" err="1" smtClean="0"/>
                        <a:t>Mnthly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4,064.69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4,698.83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634.13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5,300.56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601.73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5,780.18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  479.62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/>
                        <a:t>City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4,514.68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5,103.12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588.44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5,691.57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  588.44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/>
                        <a:t> $      5,718.23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/>
                        <a:t> $          26.66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7697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ECB9-CCEA-42CC-BA27-9C9A12EB15A9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685801" y="609600"/>
          <a:ext cx="7772398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0887655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Requested Motions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move to adopt the proposed modifications to ALMU’s water rates and structure as presented, which will be implemented in two phases beginning 7/1/11.</a:t>
            </a:r>
          </a:p>
          <a:p>
            <a:r>
              <a:rPr lang="en-US" dirty="0" smtClean="0"/>
              <a:t>I move to adopt the proposed modifications to ALMU’s sewer rate as presented, which will </a:t>
            </a:r>
            <a:r>
              <a:rPr lang="en-US" smtClean="0"/>
              <a:t>be initially implemented </a:t>
            </a:r>
            <a:r>
              <a:rPr lang="en-US" dirty="0" smtClean="0"/>
              <a:t>in three phases beginning 7/1/11.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ECB9-CCEA-42CC-BA27-9C9A12EB15A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7297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Rates and Structure</a:t>
            </a:r>
          </a:p>
          <a:p>
            <a:r>
              <a:rPr lang="en-US" dirty="0" smtClean="0"/>
              <a:t>Current Revenues and Expenses</a:t>
            </a:r>
          </a:p>
          <a:p>
            <a:r>
              <a:rPr lang="en-US" dirty="0" smtClean="0"/>
              <a:t>Additional CIP Needs</a:t>
            </a:r>
          </a:p>
          <a:p>
            <a:r>
              <a:rPr lang="en-US" dirty="0" smtClean="0"/>
              <a:t>Water Structure &amp; Rate Changes</a:t>
            </a:r>
          </a:p>
          <a:p>
            <a:r>
              <a:rPr lang="en-US" dirty="0" smtClean="0"/>
              <a:t>Sewer Rate Changes</a:t>
            </a:r>
          </a:p>
          <a:p>
            <a:r>
              <a:rPr lang="en-US" dirty="0" smtClean="0"/>
              <a:t>Anticipated Additional Revenues</a:t>
            </a:r>
          </a:p>
          <a:p>
            <a:r>
              <a:rPr lang="en-US" dirty="0" smtClean="0"/>
              <a:t>Average Bills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ECB9-CCEA-42CC-BA27-9C9A12EB15A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1418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Rates and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5 Tier Declining Block Water Rate, last changed 1/1/08</a:t>
            </a:r>
          </a:p>
          <a:p>
            <a:pPr lvl="1"/>
            <a:r>
              <a:rPr lang="en-US" dirty="0" smtClean="0"/>
              <a:t>Tier 1	First 20,000 gal	$1.19 / 1,000 gal</a:t>
            </a:r>
          </a:p>
          <a:p>
            <a:pPr lvl="1"/>
            <a:r>
              <a:rPr lang="en-US" dirty="0" smtClean="0"/>
              <a:t>Tier 2	Next 30,000 gal	$1.10 / 1,000 gal</a:t>
            </a:r>
          </a:p>
          <a:p>
            <a:pPr lvl="1"/>
            <a:r>
              <a:rPr lang="en-US" dirty="0" smtClean="0"/>
              <a:t>Tier 3	Next 200,000 gal	$1.02 / 1,000 gal</a:t>
            </a:r>
          </a:p>
          <a:p>
            <a:pPr lvl="1"/>
            <a:r>
              <a:rPr lang="en-US" dirty="0" smtClean="0"/>
              <a:t>Tier 4	Next 250,000 gal	$0.93 / 1,000 gal</a:t>
            </a:r>
          </a:p>
          <a:p>
            <a:pPr lvl="1"/>
            <a:r>
              <a:rPr lang="en-US" dirty="0" smtClean="0"/>
              <a:t>Tier 5	Over 500,000 gal	$0.84 / 1,000 gal</a:t>
            </a:r>
          </a:p>
          <a:p>
            <a:r>
              <a:rPr lang="en-US" dirty="0" smtClean="0"/>
              <a:t>Sewer Rate, last changed 4/1/08</a:t>
            </a:r>
          </a:p>
          <a:p>
            <a:pPr lvl="1"/>
            <a:r>
              <a:rPr lang="en-US" dirty="0" smtClean="0"/>
              <a:t> $8.25 /</a:t>
            </a:r>
            <a:r>
              <a:rPr lang="en-US" dirty="0" err="1" smtClean="0"/>
              <a:t>qtr</a:t>
            </a:r>
            <a:r>
              <a:rPr lang="en-US" dirty="0" smtClean="0"/>
              <a:t> + $2.18 / 1,000 gal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ECB9-CCEA-42CC-BA27-9C9A12EB15A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203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3820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Current Annual Revenues and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Water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Wastewater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60093055"/>
              </p:ext>
            </p:extLst>
          </p:nvPr>
        </p:nvGraphicFramePr>
        <p:xfrm>
          <a:off x="1447800" y="1981200"/>
          <a:ext cx="6096000" cy="1483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2010 </a:t>
                      </a:r>
                      <a:r>
                        <a:rPr lang="en-US" sz="1600" dirty="0" smtClean="0"/>
                        <a:t>Antic.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Average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$7,600,000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$8,300,000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$7,400,000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$7,750,000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Revenues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$7,800,000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$7,600,000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$7,800,000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$7,750,000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Add’nl</a:t>
                      </a:r>
                      <a:r>
                        <a:rPr lang="en-US" baseline="0" dirty="0" smtClean="0"/>
                        <a:t> CIP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$1,000,000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53952967"/>
              </p:ext>
            </p:extLst>
          </p:nvPr>
        </p:nvGraphicFramePr>
        <p:xfrm>
          <a:off x="1447800" y="4419600"/>
          <a:ext cx="6096000" cy="1483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2010 </a:t>
                      </a:r>
                      <a:r>
                        <a:rPr lang="en-US" sz="1600" dirty="0" smtClean="0"/>
                        <a:t>Antic.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Average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$3,100,000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$3,600,000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$4,000,000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$3,600,000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Revenues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$3,500,000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$3,300,000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$3,700,000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$3,500,000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Add’nl</a:t>
                      </a:r>
                      <a:r>
                        <a:rPr lang="en-US" baseline="0" dirty="0" smtClean="0"/>
                        <a:t> CIP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$2,500,000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ECB9-CCEA-42CC-BA27-9C9A12EB15A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5836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CIP Needs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Water</a:t>
            </a:r>
          </a:p>
          <a:p>
            <a:pPr lvl="1"/>
            <a:r>
              <a:rPr lang="en-US" dirty="0" smtClean="0"/>
              <a:t>WTP Sludge Treatment Improvements (~$3M)</a:t>
            </a:r>
          </a:p>
          <a:p>
            <a:pPr lvl="1"/>
            <a:r>
              <a:rPr lang="en-US" dirty="0" smtClean="0"/>
              <a:t>WTP Capacity Improvements (~$2.5M)</a:t>
            </a:r>
          </a:p>
          <a:p>
            <a:pPr lvl="1"/>
            <a:r>
              <a:rPr lang="en-US" dirty="0" smtClean="0"/>
              <a:t>Main Replacements (~$6M in 5 </a:t>
            </a:r>
            <a:r>
              <a:rPr lang="en-US" dirty="0" err="1" smtClean="0"/>
              <a:t>yrs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Water Tank(s) (~$2.5M)</a:t>
            </a:r>
          </a:p>
          <a:p>
            <a:r>
              <a:rPr lang="en-US" dirty="0" smtClean="0"/>
              <a:t>Wastewater</a:t>
            </a:r>
          </a:p>
          <a:p>
            <a:pPr lvl="1"/>
            <a:r>
              <a:rPr lang="en-US" dirty="0" smtClean="0"/>
              <a:t>WPCC Upgrades (~$12M)</a:t>
            </a:r>
          </a:p>
          <a:p>
            <a:pPr lvl="1"/>
            <a:r>
              <a:rPr lang="en-US" dirty="0" smtClean="0"/>
              <a:t>Sewer Rehabilitations (~$2M)</a:t>
            </a:r>
          </a:p>
          <a:p>
            <a:pPr lvl="1"/>
            <a:r>
              <a:rPr lang="en-US" dirty="0" smtClean="0"/>
              <a:t>Combined Sewer Separations (~$15M in 8 </a:t>
            </a:r>
            <a:r>
              <a:rPr lang="en-US" dirty="0" err="1" smtClean="0"/>
              <a:t>yrs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ECB9-CCEA-42CC-BA27-9C9A12EB15A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4103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Structure &amp; Rate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783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Collapse existing 5 tier system to 3 tier system and phase in rate changes</a:t>
            </a:r>
          </a:p>
          <a:p>
            <a:r>
              <a:rPr lang="en-US" dirty="0" smtClean="0"/>
              <a:t>Phase I – tier collapse &amp; initial change	7/1/11</a:t>
            </a:r>
          </a:p>
          <a:p>
            <a:pPr lvl="1"/>
            <a:r>
              <a:rPr lang="en-US" dirty="0" smtClean="0"/>
              <a:t>Tier 1:	First 50,000 gal	$1.37 / 1,000 gal</a:t>
            </a:r>
          </a:p>
          <a:p>
            <a:pPr lvl="1"/>
            <a:r>
              <a:rPr lang="en-US" dirty="0" smtClean="0"/>
              <a:t>Tier 2:	Next 200,000 gal	$1.15 / 1,000 gal</a:t>
            </a:r>
          </a:p>
          <a:p>
            <a:pPr lvl="1"/>
            <a:r>
              <a:rPr lang="en-US" dirty="0" smtClean="0"/>
              <a:t>Tier 3:	Over 250,000 gal	$0.95 / 1,000 gal</a:t>
            </a:r>
          </a:p>
          <a:p>
            <a:r>
              <a:rPr lang="en-US" sz="3000" dirty="0" smtClean="0"/>
              <a:t>Tier 1 – Recovers all expenses</a:t>
            </a:r>
          </a:p>
          <a:p>
            <a:r>
              <a:rPr lang="en-US" sz="3000" dirty="0" smtClean="0"/>
              <a:t>Tier 2 – Recovers all, except 10% of salaries &amp; </a:t>
            </a:r>
            <a:r>
              <a:rPr lang="en-US" sz="3000" dirty="0" err="1" smtClean="0"/>
              <a:t>benes</a:t>
            </a:r>
            <a:endParaRPr lang="en-US" sz="3000" dirty="0" smtClean="0"/>
          </a:p>
          <a:p>
            <a:r>
              <a:rPr lang="en-US" sz="3000" dirty="0" smtClean="0"/>
              <a:t>Tier 3 – Recovers all, except 20% of salaries &amp; </a:t>
            </a:r>
            <a:r>
              <a:rPr lang="en-US" sz="3000" dirty="0" err="1" smtClean="0"/>
              <a:t>benes</a:t>
            </a:r>
            <a:endParaRPr lang="en-US" sz="3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ECB9-CCEA-42CC-BA27-9C9A12EB15A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9152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Water Structure &amp; Rate Changes –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Phase II – rate change	7/1/12</a:t>
            </a:r>
          </a:p>
          <a:p>
            <a:pPr lvl="1"/>
            <a:r>
              <a:rPr lang="en-US" dirty="0" smtClean="0"/>
              <a:t>Tier 1:	First 50,000 gal	$1.55 / 1,000 gal</a:t>
            </a:r>
          </a:p>
          <a:p>
            <a:pPr lvl="1"/>
            <a:r>
              <a:rPr lang="en-US" dirty="0" smtClean="0"/>
              <a:t>Tier 2:	Next 200,000 gal	$1.28 / 1,000 gal</a:t>
            </a:r>
          </a:p>
          <a:p>
            <a:pPr lvl="1"/>
            <a:r>
              <a:rPr lang="en-US" dirty="0" smtClean="0"/>
              <a:t>Tier 3:	Over 250,000 gal	$1.06 / 1,000 gal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ECB9-CCEA-42CC-BA27-9C9A12EB15A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96118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Sewer Rate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Phase I 			7/1/11</a:t>
            </a:r>
          </a:p>
          <a:p>
            <a:pPr lvl="1"/>
            <a:r>
              <a:rPr lang="en-US" dirty="0" smtClean="0"/>
              <a:t>Administrative fee	$8.25 / bill</a:t>
            </a:r>
          </a:p>
          <a:p>
            <a:pPr lvl="1"/>
            <a:r>
              <a:rPr lang="en-US" dirty="0" smtClean="0"/>
              <a:t>Rate			$2.51 / 1,000 gal</a:t>
            </a:r>
          </a:p>
          <a:p>
            <a:r>
              <a:rPr lang="en-US" dirty="0" smtClean="0"/>
              <a:t>Phase II 			7/1/12</a:t>
            </a:r>
          </a:p>
          <a:p>
            <a:pPr lvl="1"/>
            <a:r>
              <a:rPr lang="en-US" dirty="0" smtClean="0"/>
              <a:t>Administrative fee	$ 8.25 / bill</a:t>
            </a:r>
          </a:p>
          <a:p>
            <a:pPr lvl="1"/>
            <a:r>
              <a:rPr lang="en-US" dirty="0" smtClean="0"/>
              <a:t>Rate			$2.84 / 1,000 gal</a:t>
            </a:r>
          </a:p>
          <a:p>
            <a:r>
              <a:rPr lang="en-US" dirty="0" smtClean="0"/>
              <a:t>Phase III 			7/1/13</a:t>
            </a:r>
          </a:p>
          <a:p>
            <a:pPr lvl="1"/>
            <a:r>
              <a:rPr lang="en-US" dirty="0" smtClean="0"/>
              <a:t>Administrative fee	$ 8.25 / bill</a:t>
            </a:r>
          </a:p>
          <a:p>
            <a:pPr lvl="1"/>
            <a:r>
              <a:rPr lang="en-US" dirty="0" smtClean="0"/>
              <a:t>Rate			$3.17 / 1,000 gal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ECB9-CCEA-42CC-BA27-9C9A12EB15A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7609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Anticipated Additional Revenue</a:t>
            </a:r>
            <a:br>
              <a:rPr lang="en-US" dirty="0" smtClean="0"/>
            </a:br>
            <a:r>
              <a:rPr lang="en-US" sz="3100" dirty="0" smtClean="0"/>
              <a:t>(over current revenue)</a:t>
            </a:r>
            <a:endParaRPr lang="en-US" sz="31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19129324"/>
              </p:ext>
            </p:extLst>
          </p:nvPr>
        </p:nvGraphicFramePr>
        <p:xfrm>
          <a:off x="457200" y="2362200"/>
          <a:ext cx="8229600" cy="1483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Sewer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Year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$435,000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$340,000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Year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$1,325,000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$680,000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Year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$1,325,000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$1,025,000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EECB9-CCEA-42CC-BA27-9C9A12EB15A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7197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LMU Template">
  <a:themeElements>
    <a:clrScheme name="ALMU">
      <a:dk1>
        <a:srgbClr val="0066FF"/>
      </a:dk1>
      <a:lt1>
        <a:srgbClr val="66FF33"/>
      </a:lt1>
      <a:dk2>
        <a:srgbClr val="1F497D"/>
      </a:dk2>
      <a:lt2>
        <a:srgbClr val="A3FF84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1029</Words>
  <Application>Microsoft Office PowerPoint</Application>
  <PresentationFormat>On-screen Show (4:3)</PresentationFormat>
  <Paragraphs>381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ALMU Template</vt:lpstr>
      <vt:lpstr>Proposals to Change Water and Sewer Rates &amp; Rate Structure</vt:lpstr>
      <vt:lpstr>Outline</vt:lpstr>
      <vt:lpstr>Current Rates and Structure</vt:lpstr>
      <vt:lpstr>Current Annual Revenues and Costs</vt:lpstr>
      <vt:lpstr>Additional CIP Needs</vt:lpstr>
      <vt:lpstr>Water Structure &amp; Rate Changes</vt:lpstr>
      <vt:lpstr>Water Structure &amp; Rate Changes – cont’d</vt:lpstr>
      <vt:lpstr>Sewer Rate Changes</vt:lpstr>
      <vt:lpstr>Anticipated Additional Revenue (over current revenue)</vt:lpstr>
      <vt:lpstr>Average Annual Water Bills</vt:lpstr>
      <vt:lpstr>Average Annual Sewer Bills</vt:lpstr>
      <vt:lpstr>Average Total Water &amp; Sewer Bills</vt:lpstr>
      <vt:lpstr>Slide 13</vt:lpstr>
      <vt:lpstr>Requested Motions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Todd Danielson</dc:creator>
  <cp:lastModifiedBy> </cp:lastModifiedBy>
  <cp:revision>61</cp:revision>
  <cp:lastPrinted>2010-12-15T02:07:23Z</cp:lastPrinted>
  <dcterms:created xsi:type="dcterms:W3CDTF">2010-12-14T20:39:11Z</dcterms:created>
  <dcterms:modified xsi:type="dcterms:W3CDTF">2010-12-23T15:51:13Z</dcterms:modified>
</cp:coreProperties>
</file>